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78" r:id="rId4"/>
    <p:sldId id="258" r:id="rId5"/>
    <p:sldId id="261" r:id="rId6"/>
    <p:sldId id="277" r:id="rId7"/>
    <p:sldId id="280" r:id="rId8"/>
    <p:sldId id="262" r:id="rId9"/>
    <p:sldId id="281" r:id="rId10"/>
    <p:sldId id="279" r:id="rId11"/>
    <p:sldId id="263" r:id="rId12"/>
    <p:sldId id="264" r:id="rId13"/>
    <p:sldId id="282" r:id="rId14"/>
    <p:sldId id="283" r:id="rId15"/>
    <p:sldId id="270" r:id="rId16"/>
    <p:sldId id="273" r:id="rId17"/>
    <p:sldId id="274" r:id="rId18"/>
    <p:sldId id="276" r:id="rId19"/>
  </p:sldIdLst>
  <p:sldSz cx="9144000" cy="5143500" type="screen16x9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e745ac83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fe745ac83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745ac83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fe745ac83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e745ac8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e745ac8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Machine perception is the capability of a computer system to interpret data in a manner that is similar to the way humans use their senses to relate to the world around them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e745ac8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e745ac8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Machine perception is the capability of a computer system to interpret data in a manner that is similar to the way humans use their senses to relate to the world around them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28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e745ac8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e745ac8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e745ac8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e745ac8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Machine perception is the capability of a computer system to interpret data in a manner that is similar to the way humans use their senses to relate to the world around them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20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06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There is no feed back in this model feed forward in this position.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636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3961" y="85848"/>
            <a:ext cx="1648139" cy="38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20" y="86106"/>
            <a:ext cx="2286000" cy="38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870839"/>
            <a:ext cx="22541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CS391R: Robot Learning (Fall 202</a:t>
            </a:r>
            <a:r>
              <a:rPr lang="en-U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69744"/>
            <a:ext cx="8520600" cy="87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 dirty="0" smtClean="0"/>
              <a:t>Active Perception </a:t>
            </a:r>
            <a:endParaRPr sz="36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11700" y="27994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Presenter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Jahnavi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Malagavalli</a:t>
            </a: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1700" y="3484595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09/20/2022</a:t>
            </a:r>
            <a:endParaRPr sz="20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Experiments - Bottom-Up </a:t>
            </a:r>
            <a:r>
              <a:rPr lang="en-US" dirty="0" smtClean="0"/>
              <a:t>Strategy Example</a:t>
            </a:r>
            <a:br>
              <a:rPr lang="en-US" dirty="0" smtClean="0"/>
            </a:br>
            <a:r>
              <a:rPr lang="en-US" dirty="0" smtClean="0"/>
              <a:t>Depth Maps</a:t>
            </a:r>
            <a:endParaRPr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311699" y="1130850"/>
            <a:ext cx="7992041" cy="3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Obtaining Depth Maps -  Objective is to study the control strategies in a data driven situation of a camera system and how to combine the information from different low level vision modules lie focus and stereo ranging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main techniques of this method the cooperative sensing operation </a:t>
            </a:r>
            <a:r>
              <a:rPr lang="en-US" dirty="0" err="1" smtClean="0">
                <a:solidFill>
                  <a:schemeClr val="bg2"/>
                </a:solidFill>
              </a:rPr>
              <a:t>i.e</a:t>
            </a:r>
            <a:r>
              <a:rPr lang="en-US" dirty="0" smtClean="0">
                <a:solidFill>
                  <a:schemeClr val="bg2"/>
                </a:solidFill>
              </a:rPr>
              <a:t> stereo ranging is verified by focusing and focus ranging is verified stereo ranging.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With given 3D data we choose a volumetric model that can be estimated and  fit to the data. 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One such model is s</a:t>
            </a:r>
            <a:r>
              <a:rPr lang="en-IN" dirty="0" err="1" smtClean="0">
                <a:solidFill>
                  <a:schemeClr val="bg2"/>
                </a:solidFill>
              </a:rPr>
              <a:t>uperquadric</a:t>
            </a:r>
            <a:r>
              <a:rPr lang="en-IN" dirty="0" smtClean="0">
                <a:solidFill>
                  <a:schemeClr val="bg2"/>
                </a:solidFill>
              </a:rPr>
              <a:t> function. With the predicted shape one can make classifications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4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Experiments - </a:t>
            </a:r>
            <a:r>
              <a:rPr lang="en-US" dirty="0" smtClean="0"/>
              <a:t>Top-Down Strategy</a:t>
            </a:r>
            <a:endParaRPr dirty="0"/>
          </a:p>
        </p:txBody>
      </p:sp>
      <p:sp>
        <p:nvSpPr>
          <p:cNvPr id="116" name="Google Shape;116;p20"/>
          <p:cNvSpPr txBox="1"/>
          <p:nvPr/>
        </p:nvSpPr>
        <p:spPr>
          <a:xfrm>
            <a:off x="311699" y="1130850"/>
            <a:ext cx="8430706" cy="3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Here we start </a:t>
            </a:r>
            <a:r>
              <a:rPr lang="en-US" dirty="0">
                <a:solidFill>
                  <a:schemeClr val="bg2"/>
                </a:solidFill>
              </a:rPr>
              <a:t>with the Data Base (entered either via query or by the Task Description), which should suggest what perceptual properties to look for.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Tas</a:t>
            </a:r>
            <a:r>
              <a:rPr lang="en-US" dirty="0" smtClean="0">
                <a:solidFill>
                  <a:schemeClr val="bg2"/>
                </a:solidFill>
              </a:rPr>
              <a:t>k driven – The system is a participant in the environment, that is it will identifies the queried object and also measure the changes that occur in the </a:t>
            </a:r>
            <a:r>
              <a:rPr lang="en-US" dirty="0" err="1" smtClean="0">
                <a:solidFill>
                  <a:schemeClr val="bg2"/>
                </a:solidFill>
              </a:rPr>
              <a:t>enviromnet</a:t>
            </a:r>
            <a:r>
              <a:rPr lang="en-US" dirty="0">
                <a:solidFill>
                  <a:schemeClr val="bg2"/>
                </a:solidFill>
              </a:rPr>
              <a:t>.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Query driven – the system is a observer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Example – An autonomous driving </a:t>
            </a:r>
            <a:r>
              <a:rPr lang="en-US" dirty="0">
                <a:solidFill>
                  <a:schemeClr val="bg2"/>
                </a:solidFill>
              </a:rPr>
              <a:t>vehicle </a:t>
            </a:r>
            <a:r>
              <a:rPr lang="en-US" dirty="0" smtClean="0">
                <a:solidFill>
                  <a:schemeClr val="bg2"/>
                </a:solidFill>
              </a:rPr>
              <a:t>whose </a:t>
            </a:r>
            <a:r>
              <a:rPr lang="en-US" dirty="0">
                <a:solidFill>
                  <a:schemeClr val="bg2"/>
                </a:solidFill>
              </a:rPr>
              <a:t>the task </a:t>
            </a:r>
            <a:r>
              <a:rPr lang="en-US" dirty="0" smtClean="0">
                <a:solidFill>
                  <a:schemeClr val="bg2"/>
                </a:solidFill>
              </a:rPr>
              <a:t>is </a:t>
            </a:r>
            <a:r>
              <a:rPr lang="en-US" dirty="0">
                <a:solidFill>
                  <a:schemeClr val="bg2"/>
                </a:solidFill>
              </a:rPr>
              <a:t>to get from place A to place B, stay on the road, and avoid obstacles if there are </a:t>
            </a:r>
            <a:r>
              <a:rPr lang="en-US" dirty="0" smtClean="0">
                <a:solidFill>
                  <a:schemeClr val="bg2"/>
                </a:solidFill>
              </a:rPr>
              <a:t>any.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When wheels of the vehicle leave track, the surface of the road is changed to the processing strategy has to be changed. – This is a task driven example.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Error Calculation and feedback Mechanism</a:t>
            </a:r>
            <a:endParaRPr dirty="0"/>
          </a:p>
        </p:txBody>
      </p:sp>
      <p:sp>
        <p:nvSpPr>
          <p:cNvPr id="126" name="Google Shape;126;p21"/>
          <p:cNvSpPr txBox="1"/>
          <p:nvPr/>
        </p:nvSpPr>
        <p:spPr>
          <a:xfrm>
            <a:off x="311700" y="1130850"/>
            <a:ext cx="7757262" cy="3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How do we choose </a:t>
            </a:r>
            <a:r>
              <a:rPr lang="en-US" dirty="0">
                <a:solidFill>
                  <a:schemeClr val="bg2"/>
                </a:solidFill>
              </a:rPr>
              <a:t>data information with respect to the perceptual </a:t>
            </a:r>
            <a:r>
              <a:rPr lang="en-US" dirty="0" smtClean="0">
                <a:solidFill>
                  <a:schemeClr val="bg2"/>
                </a:solidFill>
              </a:rPr>
              <a:t>goal</a:t>
            </a:r>
            <a:r>
              <a:rPr lang="en-US" dirty="0">
                <a:solidFill>
                  <a:schemeClr val="bg2"/>
                </a:solidFill>
              </a:rPr>
              <a:t>?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This </a:t>
            </a:r>
            <a:r>
              <a:rPr lang="en-US" dirty="0">
                <a:solidFill>
                  <a:schemeClr val="bg2"/>
                </a:solidFill>
              </a:rPr>
              <a:t>involves both the method of estimation and the choices of general strategy for </a:t>
            </a:r>
            <a:r>
              <a:rPr lang="en-US" dirty="0" smtClean="0">
                <a:solidFill>
                  <a:schemeClr val="bg2"/>
                </a:solidFill>
              </a:rPr>
              <a:t>control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Controllable measurement Device – 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V is function of noise, </a:t>
            </a:r>
            <a:r>
              <a:rPr lang="en-US" dirty="0" err="1" smtClean="0">
                <a:solidFill>
                  <a:schemeClr val="bg2"/>
                </a:solidFill>
              </a:rPr>
              <a:t>u_i</a:t>
            </a:r>
            <a:r>
              <a:rPr lang="en-US" dirty="0" smtClean="0">
                <a:solidFill>
                  <a:schemeClr val="bg2"/>
                </a:solidFill>
              </a:rPr>
              <a:t> is the m </a:t>
            </a:r>
            <a:r>
              <a:rPr lang="en-US" dirty="0" smtClean="0">
                <a:solidFill>
                  <a:schemeClr val="bg2"/>
                </a:solidFill>
              </a:rPr>
              <a:t>dim </a:t>
            </a:r>
            <a:r>
              <a:rPr lang="en-US" dirty="0" smtClean="0">
                <a:solidFill>
                  <a:schemeClr val="bg2"/>
                </a:solidFill>
              </a:rPr>
              <a:t>control vector and </a:t>
            </a:r>
            <a:r>
              <a:rPr lang="en-US" dirty="0" err="1" smtClean="0">
                <a:solidFill>
                  <a:schemeClr val="bg2"/>
                </a:solidFill>
              </a:rPr>
              <a:t>p_i</a:t>
            </a:r>
            <a:r>
              <a:rPr lang="en-US" dirty="0" smtClean="0">
                <a:solidFill>
                  <a:schemeClr val="bg2"/>
                </a:solidFill>
              </a:rPr>
              <a:t> is the n dim quantit</a:t>
            </a:r>
            <a:r>
              <a:rPr lang="en-US" dirty="0" smtClean="0">
                <a:solidFill>
                  <a:schemeClr val="bg2"/>
                </a:solidFill>
              </a:rPr>
              <a:t>y we are trying to estimate and </a:t>
            </a:r>
            <a:r>
              <a:rPr lang="en-US" dirty="0" err="1" smtClean="0">
                <a:solidFill>
                  <a:schemeClr val="bg2"/>
                </a:solidFill>
              </a:rPr>
              <a:t>z_i</a:t>
            </a:r>
            <a:r>
              <a:rPr lang="en-US" dirty="0" smtClean="0">
                <a:solidFill>
                  <a:schemeClr val="bg2"/>
                </a:solidFill>
              </a:rPr>
              <a:t> is the observation.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problem is to optimize the estimation procedure            , , we choose a procedure that minimizes the mean square loss – 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161" y="1835500"/>
            <a:ext cx="2162477" cy="407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65327"/>
            <a:ext cx="543001" cy="32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003" y="3414695"/>
            <a:ext cx="1381318" cy="390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Calculation and feedback Mechanism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The control sequence  is evaluated based on </a:t>
            </a:r>
            <a:r>
              <a:rPr lang="en-US" sz="1400" dirty="0" smtClean="0"/>
              <a:t>performance </a:t>
            </a:r>
            <a:r>
              <a:rPr lang="en-US" sz="1400" dirty="0"/>
              <a:t>of estimation </a:t>
            </a:r>
            <a:r>
              <a:rPr lang="en-US" sz="1400" dirty="0" smtClean="0"/>
              <a:t>for </a:t>
            </a:r>
            <a:r>
              <a:rPr lang="en-US" sz="1400" dirty="0"/>
              <a:t>procedure </a:t>
            </a:r>
            <a:r>
              <a:rPr lang="en-US" sz="1400" dirty="0" smtClean="0"/>
              <a:t>that choice of </a:t>
            </a:r>
            <a:r>
              <a:rPr lang="en-US" sz="1400" dirty="0"/>
              <a:t>the strategy and the cost to implement that </a:t>
            </a:r>
            <a:r>
              <a:rPr lang="en-US" sz="1400" dirty="0" smtClean="0"/>
              <a:t>strategy</a:t>
            </a: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  represents </a:t>
            </a:r>
            <a:r>
              <a:rPr lang="en-US" sz="1400" dirty="0"/>
              <a:t>the loss attributed to the estimation </a:t>
            </a:r>
            <a:r>
              <a:rPr lang="en-US" sz="1400" dirty="0" smtClean="0"/>
              <a:t>procedure    and </a:t>
            </a:r>
            <a:r>
              <a:rPr lang="en-US" sz="1400" dirty="0"/>
              <a:t>c represents the cost of taking n samples via control strategy </a:t>
            </a:r>
            <a:endParaRPr lang="en-US" sz="1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When sensor tolerance     is considered, the estimation loss tells whether the set task is achievable or not</a:t>
            </a: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endParaRPr lang="en-IN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21" y="1772128"/>
            <a:ext cx="2943636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99" y="2206897"/>
            <a:ext cx="219106" cy="22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367" y="2134129"/>
            <a:ext cx="152421" cy="26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678" y="2435529"/>
            <a:ext cx="200053" cy="2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572" y="3821182"/>
            <a:ext cx="3362794" cy="504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1639" y="2867084"/>
            <a:ext cx="142895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5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Calculation and feedback Mechanism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risk of an estimation procedure </a:t>
            </a:r>
            <a:r>
              <a:rPr lang="en-US" sz="1400" dirty="0" smtClean="0"/>
              <a:t>      is defined as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With this function we can find number of samples (n) that </a:t>
            </a:r>
            <a:r>
              <a:rPr lang="en-US" sz="1400" dirty="0" err="1" smtClean="0"/>
              <a:t>miminizes</a:t>
            </a:r>
            <a:r>
              <a:rPr lang="en-US" sz="1400" dirty="0" smtClean="0"/>
              <a:t> the risk function for a fixed control (u)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v"/>
            </a:pPr>
            <a:endParaRPr lang="en-IN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85" y="1181823"/>
            <a:ext cx="257211" cy="352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17" y="1604988"/>
            <a:ext cx="5506218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5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11700" y="320526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Experimental </a:t>
            </a:r>
            <a:r>
              <a:rPr lang="en-US" dirty="0" smtClean="0"/>
              <a:t>Results</a:t>
            </a:r>
            <a:endParaRPr dirty="0"/>
          </a:p>
        </p:txBody>
      </p:sp>
      <p:sp>
        <p:nvSpPr>
          <p:cNvPr id="172" name="Google Shape;172;p27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top-down </a:t>
            </a:r>
            <a:r>
              <a:rPr lang="en-US" dirty="0">
                <a:solidFill>
                  <a:schemeClr val="bg2"/>
                </a:solidFill>
              </a:rPr>
              <a:t>model has advantage to the bottom-up scenario is terms of the expectations, models can help in the recognition process even in the case of rather noisy and incomplete data. 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danger in this mode is that one may see anything that one wishes to see and not detect unexpected objects.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Critique / Limitations / Open </a:t>
            </a:r>
            <a:r>
              <a:rPr lang="en-US" dirty="0"/>
              <a:t>Issues</a:t>
            </a:r>
            <a:br>
              <a:rPr lang="en-US" dirty="0"/>
            </a:br>
            <a:r>
              <a:rPr lang="en-US" dirty="0" smtClean="0"/>
              <a:t>Slide </a:t>
            </a:r>
            <a:r>
              <a:rPr lang="en-US" dirty="0"/>
              <a:t>in progress </a:t>
            </a:r>
            <a:endParaRPr dirty="0"/>
          </a:p>
        </p:txBody>
      </p:sp>
      <p:sp>
        <p:nvSpPr>
          <p:cNvPr id="194" name="Google Shape;194;p30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paper only discussed about vision part of sensing, but sometimes to do a task active Vision alone is not sufficient, the robot needs physical interaction with environment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bg2"/>
                </a:solidFill>
              </a:rPr>
              <a:t>Open Issues –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How to express output of the bottom up strategy? – Partial Explanation vs Total Explanation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bg2"/>
                </a:solidFill>
              </a:rPr>
              <a:t>      For Top Down strategy –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What is a satisfactory answer to a given query</a:t>
            </a:r>
            <a:r>
              <a:rPr lang="en-US" dirty="0" smtClean="0">
                <a:solidFill>
                  <a:schemeClr val="bg2"/>
                </a:solidFill>
              </a:rPr>
              <a:t>?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Should one include into the answer a degree of uncertainty?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Future Work for Paper </a:t>
            </a:r>
            <a:r>
              <a:rPr lang="en-US" dirty="0" smtClean="0"/>
              <a:t>/ Extended </a:t>
            </a:r>
            <a:r>
              <a:rPr lang="en-US" dirty="0" smtClean="0"/>
              <a:t>Reading</a:t>
            </a:r>
            <a:endParaRPr dirty="0"/>
          </a:p>
        </p:txBody>
      </p:sp>
      <p:sp>
        <p:nvSpPr>
          <p:cNvPr id="201" name="Google Shape;201;p31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2"/>
                </a:solidFill>
              </a:rPr>
              <a:t>OpenDR</a:t>
            </a:r>
            <a:r>
              <a:rPr lang="en-US" dirty="0">
                <a:solidFill>
                  <a:schemeClr val="bg2"/>
                </a:solidFill>
              </a:rPr>
              <a:t>: An Open Toolkit for Enabling High Performance, Low Footprint Deep Learning for Robotics. N </a:t>
            </a:r>
            <a:r>
              <a:rPr lang="en-US" dirty="0" err="1" smtClean="0">
                <a:solidFill>
                  <a:schemeClr val="bg2"/>
                </a:solidFill>
              </a:rPr>
              <a:t>Passalis</a:t>
            </a:r>
            <a:r>
              <a:rPr lang="en-US" dirty="0" smtClean="0">
                <a:solidFill>
                  <a:schemeClr val="bg2"/>
                </a:solidFill>
              </a:rPr>
              <a:t> et al. (2022)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bg2"/>
                </a:solidFill>
              </a:rPr>
              <a:t>Revisiting active perception. </a:t>
            </a:r>
            <a:r>
              <a:rPr lang="en-IN" dirty="0" err="1" smtClean="0">
                <a:solidFill>
                  <a:schemeClr val="bg2"/>
                </a:solidFill>
              </a:rPr>
              <a:t>Bajcsy</a:t>
            </a:r>
            <a:r>
              <a:rPr lang="en-IN" dirty="0" smtClean="0">
                <a:solidFill>
                  <a:schemeClr val="bg2"/>
                </a:solidFill>
              </a:rPr>
              <a:t> et al. (2017)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bg2"/>
                </a:solidFill>
              </a:rPr>
              <a:t>Interactive Perception: Leveraging Action in Perception and Perception in Action. </a:t>
            </a:r>
            <a:r>
              <a:rPr lang="en-IN" dirty="0" err="1" smtClean="0">
                <a:solidFill>
                  <a:schemeClr val="bg2"/>
                </a:solidFill>
              </a:rPr>
              <a:t>Bohg</a:t>
            </a:r>
            <a:r>
              <a:rPr lang="en-IN" dirty="0" smtClean="0">
                <a:solidFill>
                  <a:schemeClr val="bg2"/>
                </a:solidFill>
              </a:rPr>
              <a:t> et al. (2017)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smtClean="0"/>
              <a:t>Summary</a:t>
            </a:r>
            <a:endParaRPr dirty="0"/>
          </a:p>
        </p:txBody>
      </p:sp>
      <p:sp>
        <p:nvSpPr>
          <p:cNvPr id="215" name="Google Shape;215;p33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paper defines active perception as a problem of an intelligent </a:t>
            </a:r>
            <a:r>
              <a:rPr lang="en-US" dirty="0">
                <a:solidFill>
                  <a:schemeClr val="bg2"/>
                </a:solidFill>
              </a:rPr>
              <a:t>data acquisition process</a:t>
            </a:r>
            <a:endParaRPr lang="en-US" dirty="0" smtClean="0">
              <a:solidFill>
                <a:schemeClr val="bg2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This is important </a:t>
            </a:r>
            <a:r>
              <a:rPr lang="en-US" dirty="0">
                <a:solidFill>
                  <a:schemeClr val="bg2"/>
                </a:solidFill>
              </a:rPr>
              <a:t>because </a:t>
            </a:r>
            <a:r>
              <a:rPr lang="en-US" dirty="0" smtClean="0">
                <a:solidFill>
                  <a:schemeClr val="bg2"/>
                </a:solidFill>
              </a:rPr>
              <a:t>we don’t have to artificially </a:t>
            </a:r>
            <a:r>
              <a:rPr lang="en-US" dirty="0">
                <a:solidFill>
                  <a:schemeClr val="bg2"/>
                </a:solidFill>
              </a:rPr>
              <a:t>improving imperfect data but rather </a:t>
            </a:r>
            <a:r>
              <a:rPr lang="en-US" dirty="0" smtClean="0">
                <a:solidFill>
                  <a:schemeClr val="bg2"/>
                </a:solidFill>
              </a:rPr>
              <a:t>we accept imperfect data and use it in the processing strategy.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difficulty is in the fact that many of the feedback parameters are context and scene </a:t>
            </a:r>
            <a:r>
              <a:rPr lang="en-US" dirty="0" smtClean="0">
                <a:solidFill>
                  <a:schemeClr val="bg2"/>
                </a:solidFill>
              </a:rPr>
              <a:t>dependent which require thorough understating.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prior work dealt with passive sensing which is not sufficient for robot learning.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Making robot to not just see but look is the key insight of this wor</a:t>
            </a:r>
            <a:r>
              <a:rPr lang="en-US" dirty="0">
                <a:solidFill>
                  <a:schemeClr val="bg2"/>
                </a:solidFill>
              </a:rPr>
              <a:t>k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key insight of the proposed work is the generation of perceptions of a data </a:t>
            </a:r>
          </a:p>
          <a:p>
            <a:pPr marL="285750" lvl="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This insight made robots to take only useful data that is goal specific.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Motivation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08840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/>
                </a:solidFill>
              </a:rPr>
              <a:t>Why is analysis of passively sampled data not enough for robot perception?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/>
                </a:solidFill>
              </a:rPr>
              <a:t>Why does an agent need too choose what to sense?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Motivation Cont..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08840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2"/>
                </a:solidFill>
              </a:rPr>
              <a:t>Consider </a:t>
            </a:r>
            <a:r>
              <a:rPr lang="en-US" sz="1400" dirty="0">
                <a:solidFill>
                  <a:schemeClr val="bg2"/>
                </a:solidFill>
              </a:rPr>
              <a:t>we trained a filter using ML to recognize a knife, from images and the filter has a success rate of 90% but this is not sufficient for an active perception-action system that needs to act and make changes to the world </a:t>
            </a:r>
            <a:r>
              <a:rPr lang="en-US" sz="1400" dirty="0" smtClean="0">
                <a:solidFill>
                  <a:schemeClr val="bg2"/>
                </a:solidFill>
              </a:rPr>
              <a:t>because </a:t>
            </a:r>
            <a:r>
              <a:rPr lang="en-US" sz="1400" dirty="0">
                <a:solidFill>
                  <a:schemeClr val="bg2"/>
                </a:solidFill>
              </a:rPr>
              <a:t>10% of the time the system will be acting on the wrong objects.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2"/>
                </a:solidFill>
              </a:rPr>
              <a:t>Instead we can use </a:t>
            </a:r>
            <a:r>
              <a:rPr lang="en-US" sz="1400" dirty="0">
                <a:solidFill>
                  <a:schemeClr val="bg2"/>
                </a:solidFill>
              </a:rPr>
              <a:t>this filter </a:t>
            </a:r>
            <a:r>
              <a:rPr lang="en-US" sz="1400" dirty="0" smtClean="0">
                <a:solidFill>
                  <a:schemeClr val="bg2"/>
                </a:solidFill>
              </a:rPr>
              <a:t>as </a:t>
            </a:r>
            <a:r>
              <a:rPr lang="en-US" sz="1400" dirty="0">
                <a:solidFill>
                  <a:schemeClr val="bg2"/>
                </a:solidFill>
              </a:rPr>
              <a:t>an attention </a:t>
            </a:r>
            <a:r>
              <a:rPr lang="en-US" sz="1400" dirty="0" smtClean="0">
                <a:solidFill>
                  <a:schemeClr val="bg2"/>
                </a:solidFill>
              </a:rPr>
              <a:t>mechanism </a:t>
            </a:r>
            <a:r>
              <a:rPr lang="en-US" sz="1400" dirty="0">
                <a:solidFill>
                  <a:schemeClr val="bg2"/>
                </a:solidFill>
              </a:rPr>
              <a:t>to suggest that a knife maybe in such location. This section </a:t>
            </a:r>
            <a:r>
              <a:rPr lang="en-US" sz="1400" dirty="0" smtClean="0">
                <a:solidFill>
                  <a:schemeClr val="bg2"/>
                </a:solidFill>
              </a:rPr>
              <a:t>analyses </a:t>
            </a:r>
            <a:r>
              <a:rPr lang="en-US" sz="1400" dirty="0">
                <a:solidFill>
                  <a:schemeClr val="bg2"/>
                </a:solidFill>
              </a:rPr>
              <a:t>the components of an active vision </a:t>
            </a:r>
            <a:r>
              <a:rPr lang="en-US" sz="1400" dirty="0" smtClean="0">
                <a:solidFill>
                  <a:schemeClr val="bg2"/>
                </a:solidFill>
              </a:rPr>
              <a:t>system.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3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Problem Setting</a:t>
            </a:r>
            <a:endParaRPr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Active Sensing is the problem of controlling strategies applied to data acquisition process which will depend on current state of the data interpretation and goal of the process</a:t>
            </a:r>
            <a:endParaRPr dirty="0">
              <a:solidFill>
                <a:schemeClr val="bg2"/>
              </a:solidFill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dirty="0">
              <a:solidFill>
                <a:schemeClr val="bg2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Though this techniques applies to various modalities. </a:t>
            </a:r>
            <a:r>
              <a:rPr lang="en-US" dirty="0" smtClean="0">
                <a:solidFill>
                  <a:schemeClr val="bg2"/>
                </a:solidFill>
              </a:rPr>
              <a:t>The authors limits themselves to visual sensing hence the name active vision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smtClean="0"/>
              <a:t>Related </a:t>
            </a:r>
            <a:r>
              <a:rPr lang="en-US" dirty="0"/>
              <a:t>Work / Limitations of Prior Work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044146"/>
            <a:ext cx="8520600" cy="368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A very little work was done on active sensing before 1988. Some of the works relevant were –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Action Vision </a:t>
            </a:r>
            <a:r>
              <a:rPr lang="en-US" sz="1400" dirty="0"/>
              <a:t>– </a:t>
            </a:r>
            <a:r>
              <a:rPr lang="en-US" sz="1400" dirty="0" smtClean="0"/>
              <a:t>This paper investigated typical </a:t>
            </a:r>
            <a:r>
              <a:rPr lang="en-US" sz="1400" dirty="0"/>
              <a:t>computer vision </a:t>
            </a:r>
            <a:r>
              <a:rPr lang="en-US" sz="1400" dirty="0" smtClean="0"/>
              <a:t>problems like shape </a:t>
            </a:r>
            <a:r>
              <a:rPr lang="en-US" sz="1400" dirty="0"/>
              <a:t>from shading, </a:t>
            </a:r>
            <a:r>
              <a:rPr lang="en-US" sz="1400" dirty="0" smtClean="0"/>
              <a:t>shape </a:t>
            </a:r>
            <a:r>
              <a:rPr lang="en-US" sz="1400" dirty="0"/>
              <a:t>from texture, structure from </a:t>
            </a:r>
            <a:r>
              <a:rPr lang="en-US" sz="1400" dirty="0" smtClean="0"/>
              <a:t>motion etc.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The </a:t>
            </a:r>
            <a:r>
              <a:rPr lang="en-US" sz="1400" dirty="0"/>
              <a:t>principal assumption that they make is that the active observer moves with a known motion, </a:t>
            </a:r>
            <a:r>
              <a:rPr lang="en-US" sz="1400" dirty="0" smtClean="0"/>
              <a:t>and has </a:t>
            </a:r>
            <a:r>
              <a:rPr lang="en-US" sz="1400" dirty="0"/>
              <a:t>available more than one view, i.e., more data. Hence, </a:t>
            </a:r>
            <a:r>
              <a:rPr lang="en-US" sz="1400" dirty="0" smtClean="0"/>
              <a:t>with </a:t>
            </a:r>
            <a:r>
              <a:rPr lang="en-US" sz="1400" dirty="0"/>
              <a:t>more measurements taken in a controlled fashion</a:t>
            </a:r>
            <a:r>
              <a:rPr lang="en-US" sz="1400" dirty="0" smtClean="0"/>
              <a:t>, the </a:t>
            </a:r>
            <a:r>
              <a:rPr lang="en-US" sz="1400" dirty="0"/>
              <a:t>ill-posed problems </a:t>
            </a:r>
            <a:r>
              <a:rPr lang="en-US" sz="1400" dirty="0" smtClean="0"/>
              <a:t>got </a:t>
            </a:r>
            <a:r>
              <a:rPr lang="en-US" sz="1400" dirty="0"/>
              <a:t>converted into well-posed </a:t>
            </a:r>
            <a:r>
              <a:rPr lang="en-US" sz="1400" dirty="0" smtClean="0"/>
              <a:t>problems.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Limitation  - The motion of the machine should be known before hand.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Related Work / Limitations of Prior Work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265670" y="1037968"/>
            <a:ext cx="8566630" cy="348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The techniques using passive data had very limited success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Example – Shape from shading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08" y="4197959"/>
            <a:ext cx="252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Pseudo gray-level image of a </a:t>
            </a:r>
            <a:r>
              <a:rPr lang="en-US" sz="800" dirty="0" err="1" smtClean="0">
                <a:solidFill>
                  <a:schemeClr val="tx1"/>
                </a:solidFill>
              </a:rPr>
              <a:t>Lambertian</a:t>
            </a:r>
            <a:r>
              <a:rPr lang="en-US" sz="800" dirty="0" smtClean="0">
                <a:solidFill>
                  <a:schemeClr val="tx1"/>
                </a:solidFill>
              </a:rPr>
              <a:t> sphere illuminated by a light source near the viewer. This is the synthetic image used as input to the algorithm. </a:t>
            </a:r>
            <a:endParaRPr lang="en-IN" sz="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50" y="2310107"/>
            <a:ext cx="2592418" cy="1652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5622" y="4187846"/>
            <a:ext cx="2304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The </a:t>
            </a:r>
            <a:r>
              <a:rPr lang="en-US" sz="800" dirty="0" smtClean="0"/>
              <a:t>surface </a:t>
            </a:r>
            <a:r>
              <a:rPr lang="en-US" sz="800" dirty="0"/>
              <a:t>generated by the algorithm from the synthetic image of the sphere. </a:t>
            </a:r>
            <a:endParaRPr lang="en-IN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35" y="2268530"/>
            <a:ext cx="1998765" cy="1919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670" y="1931418"/>
            <a:ext cx="365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Assumption - Visible surface is smooth.</a:t>
            </a: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9822" y="1163562"/>
            <a:ext cx="3324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Even having 2 views of the image is not sufficient.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>The Accuracy will be limited to small baseline between the cameras.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Active Vision(by </a:t>
            </a:r>
            <a:r>
              <a:rPr lang="en-IN" dirty="0" err="1">
                <a:solidFill>
                  <a:schemeClr val="bg2"/>
                </a:solidFill>
              </a:rPr>
              <a:t>Aloimonos</a:t>
            </a:r>
            <a:r>
              <a:rPr lang="en-IN" dirty="0">
                <a:solidFill>
                  <a:schemeClr val="bg2"/>
                </a:solidFill>
              </a:rPr>
              <a:t> </a:t>
            </a:r>
            <a:r>
              <a:rPr lang="en-IN" dirty="0" smtClean="0">
                <a:solidFill>
                  <a:schemeClr val="bg2"/>
                </a:solidFill>
              </a:rPr>
              <a:t>Et al</a:t>
            </a:r>
            <a:r>
              <a:rPr lang="en-US" dirty="0" smtClean="0">
                <a:solidFill>
                  <a:schemeClr val="bg2"/>
                </a:solidFill>
              </a:rPr>
              <a:t>) </a:t>
            </a:r>
            <a:r>
              <a:rPr lang="en-US" dirty="0">
                <a:solidFill>
                  <a:schemeClr val="bg2"/>
                </a:solidFill>
              </a:rPr>
              <a:t>can overcome the limitation of the passive sensing because it can have multiple views and uses prior knowledge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Where as in this paper the active vision emphasis is in the study </a:t>
            </a:r>
            <a:r>
              <a:rPr lang="en-US" dirty="0">
                <a:solidFill>
                  <a:schemeClr val="bg2"/>
                </a:solidFill>
              </a:rPr>
              <a:t>of modeling and control </a:t>
            </a:r>
            <a:r>
              <a:rPr lang="en-US" dirty="0" smtClean="0">
                <a:solidFill>
                  <a:schemeClr val="bg2"/>
                </a:solidFill>
              </a:rPr>
              <a:t>strategies for perception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3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58346" y="1199759"/>
            <a:ext cx="2928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Local Model – It is characterized by the internal parameters like width of filter band pass in the edge detection algorithm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Global model characterizes overall performance and decides on how intermediate results are combined</a:t>
            </a:r>
            <a:endParaRPr lang="en-IN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339" y="111417"/>
            <a:ext cx="4636943" cy="45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4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243738" y="180119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smtClean="0"/>
              <a:t>Theory – Bottom Up Strategy</a:t>
            </a:r>
            <a:endParaRPr dirty="0"/>
          </a:p>
        </p:txBody>
      </p:sp>
      <p:sp>
        <p:nvSpPr>
          <p:cNvPr id="6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49050" y="915886"/>
            <a:ext cx="8520600" cy="368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Bottom-Up (Data Driven) – A control strategy where no concrete semantic, context dependent model is available </a:t>
            </a:r>
            <a:r>
              <a:rPr lang="en-US" sz="1400" dirty="0" err="1"/>
              <a:t>i.e</a:t>
            </a:r>
            <a:r>
              <a:rPr lang="en-US" sz="1400" dirty="0"/>
              <a:t> we begin without any priori given task or request.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4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The objective of the first case was to study the control strategies in the data driven situation of an Agile Camera system and how to combine information from different </a:t>
            </a:r>
            <a:r>
              <a:rPr lang="en-US" sz="1400" dirty="0" err="1"/>
              <a:t>lowlevel</a:t>
            </a:r>
            <a:r>
              <a:rPr lang="en-US" sz="1400" dirty="0"/>
              <a:t> vision modules, such as focus and stereo ranging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Input </a:t>
            </a:r>
            <a:r>
              <a:rPr lang="en-US" sz="1400" dirty="0"/>
              <a:t>- </a:t>
            </a:r>
            <a:r>
              <a:rPr lang="en-US" sz="1400" dirty="0" err="1"/>
              <a:t>Vergence</a:t>
            </a:r>
            <a:r>
              <a:rPr lang="en-US" sz="1400" dirty="0"/>
              <a:t> angle between the two cameras, Pan/Tilt of Up/Down motion and of Right/left motion, </a:t>
            </a:r>
            <a:r>
              <a:rPr lang="en-IN" sz="1400" dirty="0" err="1"/>
              <a:t>lambertian</a:t>
            </a:r>
            <a:r>
              <a:rPr lang="en-IN" sz="1400" dirty="0"/>
              <a:t> source parameters etc.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Process – Calculated stereo ranging is verified by focusing and calculated focus ranging is verified by stereo ranging.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Output </a:t>
            </a:r>
            <a:r>
              <a:rPr lang="en-US" sz="1400" dirty="0" smtClean="0"/>
              <a:t>– 3D points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Experiments </a:t>
            </a:r>
            <a:r>
              <a:rPr lang="en-US" dirty="0" smtClean="0"/>
              <a:t>- Bottom-Up Strategy example</a:t>
            </a:r>
            <a:br>
              <a:rPr lang="en-US" dirty="0" smtClean="0"/>
            </a:br>
            <a:r>
              <a:rPr lang="en-US" dirty="0" smtClean="0"/>
              <a:t>Segmentation System </a:t>
            </a:r>
            <a:endParaRPr dirty="0"/>
          </a:p>
        </p:txBody>
      </p:sp>
      <p:sp>
        <p:nvSpPr>
          <p:cNvPr id="108" name="Google Shape;108;p19"/>
          <p:cNvSpPr txBox="1"/>
          <p:nvPr/>
        </p:nvSpPr>
        <p:spPr>
          <a:xfrm>
            <a:off x="181955" y="1137029"/>
            <a:ext cx="8121786" cy="3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task and input parameters of each model are </a:t>
            </a:r>
            <a:r>
              <a:rPr lang="en-US" dirty="0" smtClean="0">
                <a:solidFill>
                  <a:schemeClr val="bg2"/>
                </a:solidFill>
              </a:rPr>
              <a:t>defined on</a:t>
            </a:r>
            <a:r>
              <a:rPr lang="en-US" dirty="0" smtClean="0">
                <a:solidFill>
                  <a:schemeClr val="bg2"/>
                </a:solidFill>
              </a:rPr>
              <a:t> a </a:t>
            </a:r>
          </a:p>
          <a:p>
            <a:pPr>
              <a:lnSpc>
                <a:spcPct val="150000"/>
              </a:lnSpc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bg2"/>
                </a:solidFill>
              </a:rPr>
              <a:t>      </a:t>
            </a:r>
            <a:r>
              <a:rPr lang="en-US" dirty="0" smtClean="0">
                <a:solidFill>
                  <a:schemeClr val="bg2"/>
                </a:solidFill>
              </a:rPr>
              <a:t>geometric goal.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boundaries detected using a interdependent process </a:t>
            </a:r>
            <a:r>
              <a:rPr lang="en-US" dirty="0" smtClean="0">
                <a:solidFill>
                  <a:schemeClr val="bg2"/>
                </a:solidFill>
              </a:rPr>
              <a:t>between </a:t>
            </a:r>
          </a:p>
          <a:p>
            <a:pPr>
              <a:lnSpc>
                <a:spcPct val="150000"/>
              </a:lnSpc>
              <a:buClr>
                <a:schemeClr val="dk2"/>
              </a:buClr>
              <a:buSzPts val="1800"/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 edge detection and region formation modules</a:t>
            </a:r>
          </a:p>
          <a:p>
            <a:pPr marL="285750" indent="-285750">
              <a:lnSpc>
                <a:spcPct val="150000"/>
              </a:lnSpc>
              <a:buClr>
                <a:schemeClr val="dk2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idea of feedback within a module and the </a:t>
            </a:r>
            <a:r>
              <a:rPr lang="en-US" dirty="0" smtClean="0">
                <a:solidFill>
                  <a:schemeClr val="bg2"/>
                </a:solidFill>
              </a:rPr>
              <a:t>interdependency</a:t>
            </a:r>
          </a:p>
          <a:p>
            <a:pPr>
              <a:lnSpc>
                <a:spcPct val="150000"/>
              </a:lnSpc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bg2"/>
                </a:solidFill>
              </a:rPr>
              <a:t>      between </a:t>
            </a:r>
            <a:r>
              <a:rPr lang="en-US" dirty="0">
                <a:solidFill>
                  <a:schemeClr val="bg2"/>
                </a:solidFill>
              </a:rPr>
              <a:t>modules, implies multiple outputs and hence </a:t>
            </a:r>
            <a:r>
              <a:rPr lang="en-US" dirty="0" smtClean="0">
                <a:solidFill>
                  <a:schemeClr val="bg2"/>
                </a:solidFill>
              </a:rPr>
              <a:t>the need </a:t>
            </a:r>
          </a:p>
          <a:p>
            <a:pPr>
              <a:lnSpc>
                <a:spcPct val="150000"/>
              </a:lnSpc>
              <a:buClr>
                <a:schemeClr val="dk2"/>
              </a:buClr>
              <a:buSzPts val="1800"/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 for </a:t>
            </a:r>
            <a:r>
              <a:rPr lang="en-US" dirty="0">
                <a:solidFill>
                  <a:schemeClr val="bg2"/>
                </a:solidFill>
              </a:rPr>
              <a:t>fusion, i.e., combination </a:t>
            </a:r>
            <a:r>
              <a:rPr lang="en-US" dirty="0" smtClean="0">
                <a:solidFill>
                  <a:schemeClr val="bg2"/>
                </a:solidFill>
              </a:rPr>
              <a:t>rules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08" y="799100"/>
            <a:ext cx="3360050" cy="3446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583" y="3114816"/>
            <a:ext cx="1811239" cy="17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25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1510</Words>
  <Application>Microsoft Office PowerPoint</Application>
  <PresentationFormat>On-screen Show (16:9)</PresentationFormat>
  <Paragraphs>134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Helvetica Neue</vt:lpstr>
      <vt:lpstr>Simple Light</vt:lpstr>
      <vt:lpstr>Active Perception </vt:lpstr>
      <vt:lpstr>Motivation</vt:lpstr>
      <vt:lpstr>Motivation Cont..</vt:lpstr>
      <vt:lpstr>Problem Setting</vt:lpstr>
      <vt:lpstr>Related Work / Limitations of Prior Work</vt:lpstr>
      <vt:lpstr>Related Work / Limitations of Prior Work</vt:lpstr>
      <vt:lpstr>Algorithm:</vt:lpstr>
      <vt:lpstr>Theory – Bottom Up Strategy</vt:lpstr>
      <vt:lpstr>Experiments - Bottom-Up Strategy example Segmentation System </vt:lpstr>
      <vt:lpstr>Experiments - Bottom-Up Strategy Example Depth Maps</vt:lpstr>
      <vt:lpstr>Experiments - Top-Down Strategy</vt:lpstr>
      <vt:lpstr>Error Calculation and feedback Mechanism</vt:lpstr>
      <vt:lpstr>Error Calculation and feedback Mechanism</vt:lpstr>
      <vt:lpstr>Error Calculation and feedback Mechanism</vt:lpstr>
      <vt:lpstr>Experimental Results</vt:lpstr>
      <vt:lpstr>Critique / Limitations / Open Issues Slide in progress </vt:lpstr>
      <vt:lpstr>Future Work for Paper / Extended Reading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Perception</dc:title>
  <dc:creator>Jahnavi</dc:creator>
  <cp:lastModifiedBy>Hemalatha Vummadi</cp:lastModifiedBy>
  <cp:revision>62</cp:revision>
  <dcterms:modified xsi:type="dcterms:W3CDTF">2022-09-20T06:09:02Z</dcterms:modified>
</cp:coreProperties>
</file>